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116" d="100"/>
          <a:sy n="116" d="100"/>
        </p:scale>
        <p:origin x="10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2018/10/9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D1E7F-8276-4301-AD1F-E87BA5763227}" type="datetimeFigureOut">
              <a:rPr kumimoji="1" lang="ja-JP" altLang="en-US" smtClean="0"/>
              <a:t>2018/10/9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378F4DD-4D7D-42F8-8C6E-ADBFC4EBEEB4}"/>
              </a:ext>
            </a:extLst>
          </p:cNvPr>
          <p:cNvSpPr/>
          <p:nvPr/>
        </p:nvSpPr>
        <p:spPr>
          <a:xfrm>
            <a:off x="140043" y="268714"/>
            <a:ext cx="12323806" cy="369332"/>
          </a:xfrm>
          <a:prstGeom prst="rect">
            <a:avLst/>
          </a:prstGeom>
        </p:spPr>
        <p:txBody>
          <a:bodyPr wrap="square">
            <a:spAutoFit/>
          </a:bodyPr>
          <a:lstStyle/>
          <a:p>
            <a:r>
              <a:rPr lang="ja-JP" altLang="en-US"/>
              <a:t>Picosecond tunable gain-switched blue pulses from GaN laser diodes with nanosecond current injections</a:t>
            </a:r>
            <a:endParaRPr lang="ja-JP" altLang="en-US" dirty="0"/>
          </a:p>
        </p:txBody>
      </p:sp>
      <p:sp>
        <p:nvSpPr>
          <p:cNvPr id="5" name="正方形/長方形 4">
            <a:extLst>
              <a:ext uri="{FF2B5EF4-FFF2-40B4-BE49-F238E27FC236}">
                <a16:creationId xmlns:a16="http://schemas.microsoft.com/office/drawing/2014/main" id="{208EC010-37BF-471C-ACDA-101192AE23B1}"/>
              </a:ext>
            </a:extLst>
          </p:cNvPr>
          <p:cNvSpPr/>
          <p:nvPr/>
        </p:nvSpPr>
        <p:spPr>
          <a:xfrm>
            <a:off x="8619066" y="14798"/>
            <a:ext cx="7298267" cy="253916"/>
          </a:xfrm>
          <a:prstGeom prst="rect">
            <a:avLst/>
          </a:prstGeom>
        </p:spPr>
        <p:txBody>
          <a:bodyPr wrap="square">
            <a:spAutoFit/>
          </a:bodyPr>
          <a:lstStyle/>
          <a:p>
            <a:r>
              <a:rPr lang="ja-JP" altLang="en-US" sz="1050" dirty="0"/>
              <a:t>Vol. 25, No. 12 | 12 Jun 2017 | OPTICS EXPRESS 13046</a:t>
            </a:r>
          </a:p>
        </p:txBody>
      </p:sp>
      <p:sp>
        <p:nvSpPr>
          <p:cNvPr id="6" name="正方形/長方形 5">
            <a:extLst>
              <a:ext uri="{FF2B5EF4-FFF2-40B4-BE49-F238E27FC236}">
                <a16:creationId xmlns:a16="http://schemas.microsoft.com/office/drawing/2014/main" id="{EDD873C4-8E82-4A41-931D-37B3BD1FFF4D}"/>
              </a:ext>
            </a:extLst>
          </p:cNvPr>
          <p:cNvSpPr/>
          <p:nvPr/>
        </p:nvSpPr>
        <p:spPr>
          <a:xfrm>
            <a:off x="314182" y="638046"/>
            <a:ext cx="12149667" cy="461665"/>
          </a:xfrm>
          <a:prstGeom prst="rect">
            <a:avLst/>
          </a:prstGeom>
        </p:spPr>
        <p:txBody>
          <a:bodyPr wrap="square">
            <a:spAutoFit/>
          </a:bodyPr>
          <a:lstStyle/>
          <a:p>
            <a:r>
              <a:rPr lang="ja-JP" altLang="en-US" sz="1200" dirty="0"/>
              <a:t>SHAOQIANG CHEN,1,5 TAKAHIRO NAKAMURA,2 TAKASHI ITO,2 XUMIN BAO,1 HIDEKAZU NAKAMAE,2 GUOEN WENG,1 XIAOBO HU,1 MASAHIRO YOSHITA,3</a:t>
            </a:r>
          </a:p>
          <a:p>
            <a:r>
              <a:rPr lang="ja-JP" altLang="en-US" sz="1200" dirty="0"/>
              <a:t>HIDEFUMI AKIYAMA,2,6 JIANPING LIU,4,7 MASAO IKEDA,4 AND HUI YANG4</a:t>
            </a:r>
          </a:p>
        </p:txBody>
      </p:sp>
      <p:sp>
        <p:nvSpPr>
          <p:cNvPr id="7" name="テキスト ボックス 6">
            <a:extLst>
              <a:ext uri="{FF2B5EF4-FFF2-40B4-BE49-F238E27FC236}">
                <a16:creationId xmlns:a16="http://schemas.microsoft.com/office/drawing/2014/main" id="{DE7504E4-7421-42A7-A73A-7EA440C61936}"/>
              </a:ext>
            </a:extLst>
          </p:cNvPr>
          <p:cNvSpPr txBox="1"/>
          <p:nvPr/>
        </p:nvSpPr>
        <p:spPr>
          <a:xfrm>
            <a:off x="314182" y="1473200"/>
            <a:ext cx="11115818" cy="307777"/>
          </a:xfrm>
          <a:prstGeom prst="rect">
            <a:avLst/>
          </a:prstGeom>
          <a:noFill/>
        </p:spPr>
        <p:txBody>
          <a:bodyPr wrap="square" rtlCol="0">
            <a:spAutoFit/>
          </a:bodyPr>
          <a:lstStyle/>
          <a:p>
            <a:r>
              <a:rPr kumimoji="1" lang="en-US" altLang="ja-JP" sz="1400" dirty="0"/>
              <a:t>Abstract : </a:t>
            </a:r>
            <a:r>
              <a:rPr kumimoji="1" lang="en-US" altLang="ja-JP" sz="1400" dirty="0" err="1"/>
              <a:t>GaN</a:t>
            </a:r>
            <a:r>
              <a:rPr kumimoji="1" lang="ja-JP" altLang="en-US" sz="1400" dirty="0"/>
              <a:t>　</a:t>
            </a:r>
            <a:r>
              <a:rPr lang="ja-JP" altLang="en-US" sz="1400" dirty="0"/>
              <a:t>ナノ秒パルスで動く</a:t>
            </a:r>
            <a:r>
              <a:rPr kumimoji="1" lang="ja-JP" altLang="en-US" sz="1400" dirty="0"/>
              <a:t>利得スイッチング動作レーザーを作った</a:t>
            </a:r>
            <a:r>
              <a:rPr kumimoji="1" lang="en-US" altLang="ja-JP" sz="1400" dirty="0"/>
              <a:t>.50ps</a:t>
            </a:r>
            <a:r>
              <a:rPr kumimoji="1" lang="ja-JP" altLang="en-US" sz="1400" dirty="0"/>
              <a:t>くらい</a:t>
            </a:r>
            <a:r>
              <a:rPr kumimoji="1" lang="en-US" altLang="ja-JP" sz="1400" dirty="0"/>
              <a:t>.30meV</a:t>
            </a:r>
            <a:endParaRPr kumimoji="1" lang="ja-JP" altLang="en-US" sz="1400" dirty="0"/>
          </a:p>
        </p:txBody>
      </p:sp>
      <p:sp>
        <p:nvSpPr>
          <p:cNvPr id="8" name="テキスト ボックス 7">
            <a:extLst>
              <a:ext uri="{FF2B5EF4-FFF2-40B4-BE49-F238E27FC236}">
                <a16:creationId xmlns:a16="http://schemas.microsoft.com/office/drawing/2014/main" id="{5D5FB0F3-2D75-422A-841C-4385751DC5B7}"/>
              </a:ext>
            </a:extLst>
          </p:cNvPr>
          <p:cNvSpPr txBox="1"/>
          <p:nvPr/>
        </p:nvSpPr>
        <p:spPr>
          <a:xfrm>
            <a:off x="314182" y="1780977"/>
            <a:ext cx="11593238" cy="738664"/>
          </a:xfrm>
          <a:prstGeom prst="rect">
            <a:avLst/>
          </a:prstGeom>
          <a:noFill/>
        </p:spPr>
        <p:txBody>
          <a:bodyPr wrap="none" rtlCol="0">
            <a:spAutoFit/>
          </a:bodyPr>
          <a:lstStyle/>
          <a:p>
            <a:r>
              <a:rPr kumimoji="1" lang="en-US" altLang="ja-JP" sz="1400" dirty="0"/>
              <a:t>Conclusions : </a:t>
            </a:r>
            <a:r>
              <a:rPr kumimoji="1" lang="ja-JP" altLang="en-US" sz="1400" dirty="0"/>
              <a:t>高いエネルギー状態のパルスと低いエネルギー状態の長い基底状態から出力パルスが</a:t>
            </a:r>
            <a:r>
              <a:rPr lang="ja-JP" altLang="en-US" sz="1400" dirty="0"/>
              <a:t>出て</a:t>
            </a:r>
            <a:r>
              <a:rPr kumimoji="1" lang="ja-JP" altLang="en-US" sz="1400" dirty="0"/>
              <a:t>いることが分かった</a:t>
            </a:r>
            <a:r>
              <a:rPr kumimoji="1" lang="en-US" altLang="ja-JP" sz="1400" dirty="0"/>
              <a:t>.</a:t>
            </a:r>
            <a:r>
              <a:rPr kumimoji="1" lang="ja-JP" altLang="en-US" sz="1400" dirty="0"/>
              <a:t>基底状態にいられ</a:t>
            </a:r>
            <a:br>
              <a:rPr kumimoji="1" lang="en-US" altLang="ja-JP" sz="1400" dirty="0"/>
            </a:br>
            <a:r>
              <a:rPr kumimoji="1" lang="ja-JP" altLang="en-US" sz="1400" dirty="0"/>
              <a:t>る時間の長さは電流パルスの長さに依存する</a:t>
            </a:r>
            <a:r>
              <a:rPr kumimoji="1" lang="en-US" altLang="ja-JP" sz="1400" dirty="0"/>
              <a:t>.</a:t>
            </a:r>
          </a:p>
          <a:p>
            <a:endParaRPr kumimoji="1" lang="ja-JP" altLang="en-US" sz="1400" dirty="0"/>
          </a:p>
        </p:txBody>
      </p:sp>
    </p:spTree>
    <p:extLst>
      <p:ext uri="{BB962C8B-B14F-4D97-AF65-F5344CB8AC3E}">
        <p14:creationId xmlns:p14="http://schemas.microsoft.com/office/powerpoint/2010/main" val="82214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0569CFE-A5DA-49FD-AC3D-F986F5C5A2BC}"/>
              </a:ext>
            </a:extLst>
          </p:cNvPr>
          <p:cNvPicPr>
            <a:picLocks noChangeAspect="1"/>
          </p:cNvPicPr>
          <p:nvPr/>
        </p:nvPicPr>
        <p:blipFill rotWithShape="1">
          <a:blip r:embed="rId2"/>
          <a:srcRect l="18597" t="29796" r="35944" b="47075"/>
          <a:stretch/>
        </p:blipFill>
        <p:spPr>
          <a:xfrm>
            <a:off x="182795" y="0"/>
            <a:ext cx="5542383" cy="1586204"/>
          </a:xfrm>
          <a:prstGeom prst="rect">
            <a:avLst/>
          </a:prstGeom>
        </p:spPr>
      </p:pic>
      <p:grpSp>
        <p:nvGrpSpPr>
          <p:cNvPr id="34" name="グループ化 33">
            <a:extLst>
              <a:ext uri="{FF2B5EF4-FFF2-40B4-BE49-F238E27FC236}">
                <a16:creationId xmlns:a16="http://schemas.microsoft.com/office/drawing/2014/main" id="{E5C0AA98-E975-4B0E-A111-CEAC013A6FE7}"/>
              </a:ext>
            </a:extLst>
          </p:cNvPr>
          <p:cNvGrpSpPr/>
          <p:nvPr/>
        </p:nvGrpSpPr>
        <p:grpSpPr>
          <a:xfrm>
            <a:off x="7004479" y="0"/>
            <a:ext cx="4064114" cy="3193647"/>
            <a:chOff x="323760" y="3264575"/>
            <a:chExt cx="4064114" cy="3193647"/>
          </a:xfrm>
        </p:grpSpPr>
        <p:pic>
          <p:nvPicPr>
            <p:cNvPr id="24" name="図 23">
              <a:extLst>
                <a:ext uri="{FF2B5EF4-FFF2-40B4-BE49-F238E27FC236}">
                  <a16:creationId xmlns:a16="http://schemas.microsoft.com/office/drawing/2014/main" id="{FA2838F9-FACE-486E-A891-445668A4A3DB}"/>
                </a:ext>
              </a:extLst>
            </p:cNvPr>
            <p:cNvPicPr>
              <a:picLocks noChangeAspect="1"/>
            </p:cNvPicPr>
            <p:nvPr/>
          </p:nvPicPr>
          <p:blipFill rotWithShape="1">
            <a:blip r:embed="rId3"/>
            <a:srcRect l="23799" t="24980" r="27526" b="12109"/>
            <a:stretch/>
          </p:blipFill>
          <p:spPr>
            <a:xfrm>
              <a:off x="323760" y="3264575"/>
              <a:ext cx="4064114" cy="2954609"/>
            </a:xfrm>
            <a:prstGeom prst="rect">
              <a:avLst/>
            </a:prstGeom>
          </p:spPr>
        </p:pic>
        <p:sp>
          <p:nvSpPr>
            <p:cNvPr id="25" name="テキスト ボックス 24">
              <a:extLst>
                <a:ext uri="{FF2B5EF4-FFF2-40B4-BE49-F238E27FC236}">
                  <a16:creationId xmlns:a16="http://schemas.microsoft.com/office/drawing/2014/main" id="{F428A08C-1B88-49AD-8F4D-019CAEADEDF6}"/>
                </a:ext>
              </a:extLst>
            </p:cNvPr>
            <p:cNvSpPr txBox="1"/>
            <p:nvPr/>
          </p:nvSpPr>
          <p:spPr>
            <a:xfrm>
              <a:off x="1034815" y="6196612"/>
              <a:ext cx="3021108" cy="261610"/>
            </a:xfrm>
            <a:prstGeom prst="rect">
              <a:avLst/>
            </a:prstGeom>
            <a:noFill/>
          </p:spPr>
          <p:txBody>
            <a:bodyPr wrap="square" rtlCol="0">
              <a:spAutoFit/>
            </a:bodyPr>
            <a:lstStyle/>
            <a:p>
              <a:r>
                <a:rPr kumimoji="1" lang="ja-JP" altLang="en-US" sz="1100" dirty="0"/>
                <a:t>立ち上がり、立ち下り、遅延時間の図</a:t>
              </a:r>
            </a:p>
          </p:txBody>
        </p:sp>
      </p:grpSp>
      <p:pic>
        <p:nvPicPr>
          <p:cNvPr id="27" name="図 26">
            <a:extLst>
              <a:ext uri="{FF2B5EF4-FFF2-40B4-BE49-F238E27FC236}">
                <a16:creationId xmlns:a16="http://schemas.microsoft.com/office/drawing/2014/main" id="{DA3420AE-2281-451C-8E1B-F6A7F9CA48C7}"/>
              </a:ext>
            </a:extLst>
          </p:cNvPr>
          <p:cNvPicPr>
            <a:picLocks noChangeAspect="1"/>
          </p:cNvPicPr>
          <p:nvPr/>
        </p:nvPicPr>
        <p:blipFill rotWithShape="1">
          <a:blip r:embed="rId4"/>
          <a:srcRect l="23799" t="29660" r="28214" b="13742"/>
          <a:stretch/>
        </p:blipFill>
        <p:spPr>
          <a:xfrm>
            <a:off x="6890490" y="3210718"/>
            <a:ext cx="4033381" cy="2675928"/>
          </a:xfrm>
          <a:prstGeom prst="rect">
            <a:avLst/>
          </a:prstGeom>
        </p:spPr>
      </p:pic>
      <p:grpSp>
        <p:nvGrpSpPr>
          <p:cNvPr id="35" name="グループ化 34">
            <a:extLst>
              <a:ext uri="{FF2B5EF4-FFF2-40B4-BE49-F238E27FC236}">
                <a16:creationId xmlns:a16="http://schemas.microsoft.com/office/drawing/2014/main" id="{5DE3865D-7AD1-4F44-8CB8-2FFAD2409021}"/>
              </a:ext>
            </a:extLst>
          </p:cNvPr>
          <p:cNvGrpSpPr/>
          <p:nvPr/>
        </p:nvGrpSpPr>
        <p:grpSpPr>
          <a:xfrm>
            <a:off x="39136" y="3107646"/>
            <a:ext cx="4131648" cy="3657601"/>
            <a:chOff x="6635414" y="74645"/>
            <a:chExt cx="4131648" cy="3657601"/>
          </a:xfrm>
        </p:grpSpPr>
        <p:grpSp>
          <p:nvGrpSpPr>
            <p:cNvPr id="23" name="グループ化 22">
              <a:extLst>
                <a:ext uri="{FF2B5EF4-FFF2-40B4-BE49-F238E27FC236}">
                  <a16:creationId xmlns:a16="http://schemas.microsoft.com/office/drawing/2014/main" id="{0F9E2B14-9754-4406-8950-58CAF18E377A}"/>
                </a:ext>
              </a:extLst>
            </p:cNvPr>
            <p:cNvGrpSpPr/>
            <p:nvPr/>
          </p:nvGrpSpPr>
          <p:grpSpPr>
            <a:xfrm>
              <a:off x="6635414" y="74645"/>
              <a:ext cx="2655045" cy="3657601"/>
              <a:chOff x="6635414" y="74645"/>
              <a:chExt cx="3582955" cy="4935894"/>
            </a:xfrm>
          </p:grpSpPr>
          <p:pic>
            <p:nvPicPr>
              <p:cNvPr id="10" name="図 9">
                <a:extLst>
                  <a:ext uri="{FF2B5EF4-FFF2-40B4-BE49-F238E27FC236}">
                    <a16:creationId xmlns:a16="http://schemas.microsoft.com/office/drawing/2014/main" id="{C29B6291-8575-41D8-A0D5-69926C87BB6D}"/>
                  </a:ext>
                </a:extLst>
              </p:cNvPr>
              <p:cNvPicPr>
                <a:picLocks noChangeAspect="1"/>
              </p:cNvPicPr>
              <p:nvPr/>
            </p:nvPicPr>
            <p:blipFill rotWithShape="1">
              <a:blip r:embed="rId5"/>
              <a:srcRect l="27245" t="20952" r="43367" b="7074"/>
              <a:stretch/>
            </p:blipFill>
            <p:spPr>
              <a:xfrm>
                <a:off x="6635414" y="74645"/>
                <a:ext cx="3582955" cy="4935894"/>
              </a:xfrm>
              <a:prstGeom prst="rect">
                <a:avLst/>
              </a:prstGeom>
            </p:spPr>
          </p:pic>
          <p:cxnSp>
            <p:nvCxnSpPr>
              <p:cNvPr id="13" name="直線矢印コネクタ 12">
                <a:extLst>
                  <a:ext uri="{FF2B5EF4-FFF2-40B4-BE49-F238E27FC236}">
                    <a16:creationId xmlns:a16="http://schemas.microsoft.com/office/drawing/2014/main" id="{2D463D06-7234-4CF0-8646-7297DF8E87C0}"/>
                  </a:ext>
                </a:extLst>
              </p:cNvPr>
              <p:cNvCxnSpPr>
                <a:cxnSpLocks/>
              </p:cNvCxnSpPr>
              <p:nvPr/>
            </p:nvCxnSpPr>
            <p:spPr>
              <a:xfrm flipH="1" flipV="1">
                <a:off x="7141627" y="2192694"/>
                <a:ext cx="403562" cy="18288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C1BAF56-3494-43D7-B7AD-EF8134EEB98D}"/>
                  </a:ext>
                </a:extLst>
              </p:cNvPr>
              <p:cNvCxnSpPr/>
              <p:nvPr/>
            </p:nvCxnSpPr>
            <p:spPr>
              <a:xfrm flipH="1" flipV="1">
                <a:off x="7251572" y="2183363"/>
                <a:ext cx="271936" cy="181946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E335686-0809-4AC5-BEDB-9EAD08A2B0D0}"/>
                  </a:ext>
                </a:extLst>
              </p:cNvPr>
              <p:cNvCxnSpPr/>
              <p:nvPr/>
            </p:nvCxnSpPr>
            <p:spPr>
              <a:xfrm flipH="1" flipV="1">
                <a:off x="7058996" y="2192694"/>
                <a:ext cx="464421" cy="18288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6740C1FA-6748-4C3E-BE5B-F861924E8576}"/>
                  </a:ext>
                </a:extLst>
              </p:cNvPr>
              <p:cNvSpPr/>
              <p:nvPr/>
            </p:nvSpPr>
            <p:spPr>
              <a:xfrm>
                <a:off x="9134669" y="2267338"/>
                <a:ext cx="578498" cy="877077"/>
              </a:xfrm>
              <a:prstGeom prst="roundRect">
                <a:avLst>
                  <a:gd name="adj" fmla="val 6989"/>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87146258-463E-4843-BA12-34A774B14F62}"/>
                </a:ext>
              </a:extLst>
            </p:cNvPr>
            <p:cNvSpPr txBox="1"/>
            <p:nvPr/>
          </p:nvSpPr>
          <p:spPr>
            <a:xfrm>
              <a:off x="8931786" y="1895489"/>
              <a:ext cx="1593389" cy="415498"/>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050" dirty="0">
                  <a:solidFill>
                    <a:schemeClr val="accent1"/>
                  </a:solidFill>
                </a:rPr>
                <a:t>Intra-Band relaxation</a:t>
              </a:r>
              <a:endParaRPr kumimoji="1" lang="ja-JP" altLang="en-US" sz="1050" dirty="0">
                <a:solidFill>
                  <a:schemeClr val="accent1"/>
                </a:solidFill>
              </a:endParaRPr>
            </a:p>
          </p:txBody>
        </p:sp>
        <p:sp>
          <p:nvSpPr>
            <p:cNvPr id="19" name="テキスト ボックス 18">
              <a:extLst>
                <a:ext uri="{FF2B5EF4-FFF2-40B4-BE49-F238E27FC236}">
                  <a16:creationId xmlns:a16="http://schemas.microsoft.com/office/drawing/2014/main" id="{DD4360EE-D689-427B-88F3-F70623FF1BE0}"/>
                </a:ext>
              </a:extLst>
            </p:cNvPr>
            <p:cNvSpPr txBox="1"/>
            <p:nvPr/>
          </p:nvSpPr>
          <p:spPr>
            <a:xfrm>
              <a:off x="8916093" y="1196208"/>
              <a:ext cx="1850969" cy="577081"/>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050" dirty="0">
                  <a:solidFill>
                    <a:schemeClr val="accent6"/>
                  </a:solidFill>
                </a:rPr>
                <a:t>Band-gap renormalization</a:t>
              </a:r>
            </a:p>
            <a:p>
              <a:pPr marL="171450" indent="-171450">
                <a:buFont typeface="Arial" panose="020B0604020202020204" pitchFamily="34" charset="0"/>
                <a:buChar char="•"/>
              </a:pPr>
              <a:r>
                <a:rPr lang="en-US" altLang="ja-JP" sz="1050" dirty="0">
                  <a:solidFill>
                    <a:schemeClr val="accent6"/>
                  </a:solidFill>
                </a:rPr>
                <a:t>Carrie thermalization</a:t>
              </a:r>
              <a:endParaRPr kumimoji="1" lang="ja-JP" altLang="en-US" sz="1050" dirty="0">
                <a:solidFill>
                  <a:schemeClr val="accent6"/>
                </a:solidFill>
              </a:endParaRPr>
            </a:p>
          </p:txBody>
        </p:sp>
        <p:sp>
          <p:nvSpPr>
            <p:cNvPr id="11" name="テキスト ボックス 10">
              <a:extLst>
                <a:ext uri="{FF2B5EF4-FFF2-40B4-BE49-F238E27FC236}">
                  <a16:creationId xmlns:a16="http://schemas.microsoft.com/office/drawing/2014/main" id="{AFBD9DBD-7472-4CBE-B11E-2FF1C9BFE439}"/>
                </a:ext>
              </a:extLst>
            </p:cNvPr>
            <p:cNvSpPr txBox="1"/>
            <p:nvPr/>
          </p:nvSpPr>
          <p:spPr>
            <a:xfrm>
              <a:off x="9020811" y="374379"/>
              <a:ext cx="1504364" cy="461665"/>
            </a:xfrm>
            <a:prstGeom prst="rect">
              <a:avLst/>
            </a:prstGeom>
            <a:noFill/>
          </p:spPr>
          <p:txBody>
            <a:bodyPr wrap="square" rtlCol="0">
              <a:spAutoFit/>
            </a:bodyPr>
            <a:lstStyle/>
            <a:p>
              <a:r>
                <a:rPr kumimoji="1" lang="en-US" altLang="ja-JP" sz="1200" b="1" dirty="0"/>
                <a:t>40ps</a:t>
              </a:r>
              <a:r>
                <a:rPr kumimoji="1" lang="ja-JP" altLang="en-US" sz="1200" b="1" dirty="0"/>
                <a:t>が電流注入でも光励起でも限界</a:t>
              </a:r>
              <a:r>
                <a:rPr kumimoji="1" lang="en-US" altLang="ja-JP" sz="1200" b="1" dirty="0"/>
                <a:t>.</a:t>
              </a:r>
              <a:endParaRPr kumimoji="1" lang="ja-JP" altLang="en-US" sz="1200" b="1" dirty="0"/>
            </a:p>
          </p:txBody>
        </p:sp>
      </p:grpSp>
      <p:grpSp>
        <p:nvGrpSpPr>
          <p:cNvPr id="31" name="グループ化 30">
            <a:extLst>
              <a:ext uri="{FF2B5EF4-FFF2-40B4-BE49-F238E27FC236}">
                <a16:creationId xmlns:a16="http://schemas.microsoft.com/office/drawing/2014/main" id="{E09980E7-24E1-4C07-91F8-F3D07238163A}"/>
              </a:ext>
            </a:extLst>
          </p:cNvPr>
          <p:cNvGrpSpPr/>
          <p:nvPr/>
        </p:nvGrpSpPr>
        <p:grpSpPr>
          <a:xfrm>
            <a:off x="323760" y="1495848"/>
            <a:ext cx="3744498" cy="1633510"/>
            <a:chOff x="435631" y="1724857"/>
            <a:chExt cx="3744498" cy="1633510"/>
          </a:xfrm>
        </p:grpSpPr>
        <p:grpSp>
          <p:nvGrpSpPr>
            <p:cNvPr id="30" name="グループ化 29">
              <a:extLst>
                <a:ext uri="{FF2B5EF4-FFF2-40B4-BE49-F238E27FC236}">
                  <a16:creationId xmlns:a16="http://schemas.microsoft.com/office/drawing/2014/main" id="{159B7A35-37D4-4BF8-820B-51D13BFDA577}"/>
                </a:ext>
              </a:extLst>
            </p:cNvPr>
            <p:cNvGrpSpPr/>
            <p:nvPr/>
          </p:nvGrpSpPr>
          <p:grpSpPr>
            <a:xfrm>
              <a:off x="435631" y="1772163"/>
              <a:ext cx="3744498" cy="1586204"/>
              <a:chOff x="563734" y="1981107"/>
              <a:chExt cx="3744498" cy="1586204"/>
            </a:xfrm>
          </p:grpSpPr>
          <p:grpSp>
            <p:nvGrpSpPr>
              <p:cNvPr id="7" name="グループ化 6">
                <a:extLst>
                  <a:ext uri="{FF2B5EF4-FFF2-40B4-BE49-F238E27FC236}">
                    <a16:creationId xmlns:a16="http://schemas.microsoft.com/office/drawing/2014/main" id="{DC78810F-66D6-47F5-8E23-1DB901F10CD7}"/>
                  </a:ext>
                </a:extLst>
              </p:cNvPr>
              <p:cNvGrpSpPr/>
              <p:nvPr/>
            </p:nvGrpSpPr>
            <p:grpSpPr>
              <a:xfrm>
                <a:off x="563734" y="1981107"/>
                <a:ext cx="3744498" cy="1565882"/>
                <a:chOff x="532854" y="1586204"/>
                <a:chExt cx="5131836" cy="2146042"/>
              </a:xfrm>
            </p:grpSpPr>
            <p:pic>
              <p:nvPicPr>
                <p:cNvPr id="5" name="図 4">
                  <a:extLst>
                    <a:ext uri="{FF2B5EF4-FFF2-40B4-BE49-F238E27FC236}">
                      <a16:creationId xmlns:a16="http://schemas.microsoft.com/office/drawing/2014/main" id="{23CD20DA-EC29-4035-B205-1FED4D49C5FE}"/>
                    </a:ext>
                  </a:extLst>
                </p:cNvPr>
                <p:cNvPicPr>
                  <a:picLocks noChangeAspect="1"/>
                </p:cNvPicPr>
                <p:nvPr/>
              </p:nvPicPr>
              <p:blipFill rotWithShape="1">
                <a:blip r:embed="rId6"/>
                <a:srcRect l="20587" t="41498" r="37321" b="27210"/>
                <a:stretch/>
              </p:blipFill>
              <p:spPr>
                <a:xfrm>
                  <a:off x="532854" y="1586204"/>
                  <a:ext cx="5131836" cy="2146042"/>
                </a:xfrm>
                <a:prstGeom prst="rect">
                  <a:avLst/>
                </a:prstGeom>
              </p:spPr>
            </p:pic>
            <p:sp>
              <p:nvSpPr>
                <p:cNvPr id="6" name="正方形/長方形 5">
                  <a:extLst>
                    <a:ext uri="{FF2B5EF4-FFF2-40B4-BE49-F238E27FC236}">
                      <a16:creationId xmlns:a16="http://schemas.microsoft.com/office/drawing/2014/main" id="{72A7ED04-79BD-456B-B777-697DCE89EBAD}"/>
                    </a:ext>
                  </a:extLst>
                </p:cNvPr>
                <p:cNvSpPr/>
                <p:nvPr/>
              </p:nvSpPr>
              <p:spPr>
                <a:xfrm>
                  <a:off x="2954356" y="3429000"/>
                  <a:ext cx="1559979" cy="105032"/>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grpSp>
          <p:sp>
            <p:nvSpPr>
              <p:cNvPr id="9" name="テキスト ボックス 8">
                <a:extLst>
                  <a:ext uri="{FF2B5EF4-FFF2-40B4-BE49-F238E27FC236}">
                    <a16:creationId xmlns:a16="http://schemas.microsoft.com/office/drawing/2014/main" id="{49820A28-ECAB-47AC-B5A6-75137B57DBE5}"/>
                  </a:ext>
                </a:extLst>
              </p:cNvPr>
              <p:cNvSpPr txBox="1"/>
              <p:nvPr/>
            </p:nvSpPr>
            <p:spPr>
              <a:xfrm>
                <a:off x="3193961" y="3382039"/>
                <a:ext cx="959218" cy="185272"/>
              </a:xfrm>
              <a:prstGeom prst="rect">
                <a:avLst/>
              </a:prstGeom>
              <a:noFill/>
            </p:spPr>
            <p:txBody>
              <a:bodyPr wrap="square" rtlCol="0">
                <a:spAutoFit/>
              </a:bodyPr>
              <a:lstStyle/>
              <a:p>
                <a:r>
                  <a:rPr lang="en-US" altLang="ja-JP" sz="1050" dirty="0"/>
                  <a:t>25</a:t>
                </a:r>
                <a:r>
                  <a:rPr lang="ja-JP" altLang="en-US" sz="1050" dirty="0"/>
                  <a:t>℃</a:t>
                </a:r>
                <a:endParaRPr kumimoji="1" lang="ja-JP" altLang="en-US" sz="1050" dirty="0"/>
              </a:p>
            </p:txBody>
          </p:sp>
        </p:grpSp>
        <p:sp>
          <p:nvSpPr>
            <p:cNvPr id="8" name="テキスト ボックス 7">
              <a:extLst>
                <a:ext uri="{FF2B5EF4-FFF2-40B4-BE49-F238E27FC236}">
                  <a16:creationId xmlns:a16="http://schemas.microsoft.com/office/drawing/2014/main" id="{9542B7C4-578C-4FD3-BC35-75F1254D1F55}"/>
                </a:ext>
              </a:extLst>
            </p:cNvPr>
            <p:cNvSpPr txBox="1"/>
            <p:nvPr/>
          </p:nvSpPr>
          <p:spPr>
            <a:xfrm>
              <a:off x="2244237" y="1724857"/>
              <a:ext cx="1314608" cy="253916"/>
            </a:xfrm>
            <a:prstGeom prst="rect">
              <a:avLst/>
            </a:prstGeom>
            <a:noFill/>
          </p:spPr>
          <p:txBody>
            <a:bodyPr wrap="square" rtlCol="0">
              <a:spAutoFit/>
            </a:bodyPr>
            <a:lstStyle/>
            <a:p>
              <a:r>
                <a:rPr kumimoji="1" lang="en-US" altLang="ja-JP" sz="1050" dirty="0"/>
                <a:t>Punp:2ps</a:t>
              </a:r>
              <a:r>
                <a:rPr lang="en-US" altLang="ja-JP" sz="1050" dirty="0"/>
                <a:t>,730nm</a:t>
              </a:r>
              <a:endParaRPr kumimoji="1" lang="ja-JP" altLang="en-US" sz="1050" dirty="0"/>
            </a:p>
          </p:txBody>
        </p:sp>
      </p:grpSp>
      <p:grpSp>
        <p:nvGrpSpPr>
          <p:cNvPr id="33" name="グループ化 32">
            <a:extLst>
              <a:ext uri="{FF2B5EF4-FFF2-40B4-BE49-F238E27FC236}">
                <a16:creationId xmlns:a16="http://schemas.microsoft.com/office/drawing/2014/main" id="{EB3CC3BE-88EC-4A24-8CF8-085409C84A90}"/>
              </a:ext>
            </a:extLst>
          </p:cNvPr>
          <p:cNvGrpSpPr/>
          <p:nvPr/>
        </p:nvGrpSpPr>
        <p:grpSpPr>
          <a:xfrm>
            <a:off x="4107224" y="3835870"/>
            <a:ext cx="2783266" cy="1682590"/>
            <a:chOff x="4308733" y="4322052"/>
            <a:chExt cx="2064921" cy="1248323"/>
          </a:xfrm>
        </p:grpSpPr>
        <p:pic>
          <p:nvPicPr>
            <p:cNvPr id="26" name="図 25">
              <a:extLst>
                <a:ext uri="{FF2B5EF4-FFF2-40B4-BE49-F238E27FC236}">
                  <a16:creationId xmlns:a16="http://schemas.microsoft.com/office/drawing/2014/main" id="{21D1609D-E231-43C1-B384-6876C55B4165}"/>
                </a:ext>
              </a:extLst>
            </p:cNvPr>
            <p:cNvPicPr>
              <a:picLocks noChangeAspect="1"/>
            </p:cNvPicPr>
            <p:nvPr/>
          </p:nvPicPr>
          <p:blipFill rotWithShape="1">
            <a:blip r:embed="rId7"/>
            <a:srcRect l="33498" t="48300" r="37948" b="21013"/>
            <a:stretch/>
          </p:blipFill>
          <p:spPr>
            <a:xfrm>
              <a:off x="4308733" y="4322052"/>
              <a:ext cx="2064921" cy="1248323"/>
            </a:xfrm>
            <a:prstGeom prst="rect">
              <a:avLst/>
            </a:prstGeom>
          </p:spPr>
        </p:pic>
        <p:sp>
          <p:nvSpPr>
            <p:cNvPr id="32" name="正方形/長方形 31">
              <a:extLst>
                <a:ext uri="{FF2B5EF4-FFF2-40B4-BE49-F238E27FC236}">
                  <a16:creationId xmlns:a16="http://schemas.microsoft.com/office/drawing/2014/main" id="{4162C870-0C87-4F3F-B57E-6626FE8E659F}"/>
                </a:ext>
              </a:extLst>
            </p:cNvPr>
            <p:cNvSpPr/>
            <p:nvPr/>
          </p:nvSpPr>
          <p:spPr>
            <a:xfrm>
              <a:off x="5725548" y="5419475"/>
              <a:ext cx="199391" cy="85586"/>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grpSp>
      <p:sp>
        <p:nvSpPr>
          <p:cNvPr id="36" name="テキスト ボックス 35">
            <a:extLst>
              <a:ext uri="{FF2B5EF4-FFF2-40B4-BE49-F238E27FC236}">
                <a16:creationId xmlns:a16="http://schemas.microsoft.com/office/drawing/2014/main" id="{08C12B18-E689-446B-B492-BF0D38421A02}"/>
              </a:ext>
            </a:extLst>
          </p:cNvPr>
          <p:cNvSpPr txBox="1"/>
          <p:nvPr/>
        </p:nvSpPr>
        <p:spPr>
          <a:xfrm>
            <a:off x="7020109" y="5927311"/>
            <a:ext cx="3505200" cy="938719"/>
          </a:xfrm>
          <a:prstGeom prst="rect">
            <a:avLst/>
          </a:prstGeom>
          <a:noFill/>
        </p:spPr>
        <p:txBody>
          <a:bodyPr wrap="square" rtlCol="0">
            <a:spAutoFit/>
          </a:bodyPr>
          <a:lstStyle/>
          <a:p>
            <a:r>
              <a:rPr lang="en-US" altLang="ja-JP" sz="1100" dirty="0" err="1"/>
              <a:t>gs</a:t>
            </a:r>
            <a:r>
              <a:rPr lang="en-US" altLang="ja-JP" sz="1100" dirty="0"/>
              <a:t>=3700cm-1,g0=1e-9</a:t>
            </a:r>
            <a:r>
              <a:rPr lang="ja-JP" altLang="en-US" sz="1100" dirty="0"/>
              <a:t>のとき</a:t>
            </a:r>
            <a:r>
              <a:rPr lang="en-US" altLang="ja-JP" sz="1100" dirty="0"/>
              <a:t>rate-eq</a:t>
            </a:r>
            <a:r>
              <a:rPr lang="ja-JP" altLang="en-US" sz="1100" dirty="0"/>
              <a:t>と</a:t>
            </a:r>
            <a:r>
              <a:rPr lang="en-US" altLang="ja-JP" sz="1100" dirty="0"/>
              <a:t>standard microscopic </a:t>
            </a:r>
            <a:r>
              <a:rPr lang="en-US" altLang="ja-JP" sz="1100" dirty="0" err="1"/>
              <a:t>cal</a:t>
            </a:r>
            <a:r>
              <a:rPr lang="ja-JP" altLang="en-US" sz="1100" dirty="0"/>
              <a:t>が一致する</a:t>
            </a:r>
            <a:r>
              <a:rPr lang="en-US" altLang="ja-JP" sz="1100" dirty="0"/>
              <a:t>(Fig4)</a:t>
            </a:r>
          </a:p>
          <a:p>
            <a:r>
              <a:rPr lang="en-US" altLang="ja-JP" sz="1100" dirty="0" err="1"/>
              <a:t>gs</a:t>
            </a:r>
            <a:r>
              <a:rPr lang="en-US" altLang="ja-JP" sz="1100" dirty="0"/>
              <a:t>=1100cm-1,ε=0.16e-12cm-2</a:t>
            </a:r>
            <a:r>
              <a:rPr lang="ja-JP" altLang="en-US" sz="1100" dirty="0"/>
              <a:t>のとき実験結果と一致する</a:t>
            </a:r>
            <a:r>
              <a:rPr lang="en-US" altLang="ja-JP" sz="1100" dirty="0"/>
              <a:t>(Fig3)</a:t>
            </a:r>
          </a:p>
          <a:p>
            <a:r>
              <a:rPr lang="ja-JP" altLang="en-US" sz="1100"/>
              <a:t>→さらに別の要因が</a:t>
            </a:r>
            <a:r>
              <a:rPr lang="en-US" altLang="ja-JP" sz="1100"/>
              <a:t>gain </a:t>
            </a:r>
            <a:r>
              <a:rPr lang="ja-JP" altLang="en-US" sz="1100" dirty="0"/>
              <a:t>抑制効果が</a:t>
            </a:r>
            <a:r>
              <a:rPr lang="en-US" altLang="ja-JP" sz="1100" dirty="0" err="1"/>
              <a:t>gs</a:t>
            </a:r>
            <a:r>
              <a:rPr lang="ja-JP" altLang="en-US" sz="1100" dirty="0"/>
              <a:t>を下げている</a:t>
            </a:r>
            <a:endParaRPr lang="en-US" altLang="ja-JP" sz="1100" dirty="0"/>
          </a:p>
        </p:txBody>
      </p:sp>
      <p:sp>
        <p:nvSpPr>
          <p:cNvPr id="37" name="テキスト ボックス 36">
            <a:extLst>
              <a:ext uri="{FF2B5EF4-FFF2-40B4-BE49-F238E27FC236}">
                <a16:creationId xmlns:a16="http://schemas.microsoft.com/office/drawing/2014/main" id="{F62A5601-3F4B-44CC-B099-8F19B59FB456}"/>
              </a:ext>
            </a:extLst>
          </p:cNvPr>
          <p:cNvSpPr txBox="1"/>
          <p:nvPr/>
        </p:nvSpPr>
        <p:spPr>
          <a:xfrm>
            <a:off x="10963275" y="3664354"/>
            <a:ext cx="914400" cy="1754326"/>
          </a:xfrm>
          <a:prstGeom prst="rect">
            <a:avLst/>
          </a:prstGeom>
          <a:noFill/>
        </p:spPr>
        <p:txBody>
          <a:bodyPr wrap="square" rtlCol="0">
            <a:spAutoFit/>
          </a:bodyPr>
          <a:lstStyle/>
          <a:p>
            <a:r>
              <a:rPr kumimoji="1" lang="en-US" altLang="ja-JP" dirty="0" err="1"/>
              <a:t>gs</a:t>
            </a:r>
            <a:r>
              <a:rPr kumimoji="1" lang="ja-JP" altLang="en-US" dirty="0"/>
              <a:t>が下がると</a:t>
            </a:r>
            <a:r>
              <a:rPr kumimoji="1" lang="en-US" altLang="ja-JP" dirty="0"/>
              <a:t>pulse width</a:t>
            </a:r>
            <a:r>
              <a:rPr kumimoji="1" lang="ja-JP" altLang="en-US" dirty="0"/>
              <a:t>も下がる</a:t>
            </a:r>
          </a:p>
        </p:txBody>
      </p:sp>
    </p:spTree>
    <p:extLst>
      <p:ext uri="{BB962C8B-B14F-4D97-AF65-F5344CB8AC3E}">
        <p14:creationId xmlns:p14="http://schemas.microsoft.com/office/powerpoint/2010/main" val="40542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69ED85D-1B53-4126-9AB9-A3D8C28866AC}"/>
              </a:ext>
            </a:extLst>
          </p:cNvPr>
          <p:cNvPicPr>
            <a:picLocks noChangeAspect="1"/>
          </p:cNvPicPr>
          <p:nvPr/>
        </p:nvPicPr>
        <p:blipFill rotWithShape="1">
          <a:blip r:embed="rId2"/>
          <a:srcRect l="6434" t="20564" r="24846" b="33440"/>
          <a:stretch/>
        </p:blipFill>
        <p:spPr>
          <a:xfrm>
            <a:off x="0" y="0"/>
            <a:ext cx="3921210" cy="1476312"/>
          </a:xfrm>
          <a:prstGeom prst="rect">
            <a:avLst/>
          </a:prstGeom>
        </p:spPr>
      </p:pic>
      <p:pic>
        <p:nvPicPr>
          <p:cNvPr id="5" name="図 4">
            <a:extLst>
              <a:ext uri="{FF2B5EF4-FFF2-40B4-BE49-F238E27FC236}">
                <a16:creationId xmlns:a16="http://schemas.microsoft.com/office/drawing/2014/main" id="{3E96BB56-45F4-4715-9AA3-DEC359C7404D}"/>
              </a:ext>
            </a:extLst>
          </p:cNvPr>
          <p:cNvPicPr>
            <a:picLocks noChangeAspect="1"/>
          </p:cNvPicPr>
          <p:nvPr/>
        </p:nvPicPr>
        <p:blipFill rotWithShape="1">
          <a:blip r:embed="rId3"/>
          <a:srcRect l="10823" t="51487" r="59515" b="33565"/>
          <a:stretch/>
        </p:blipFill>
        <p:spPr>
          <a:xfrm>
            <a:off x="123566" y="1861751"/>
            <a:ext cx="3138617" cy="889686"/>
          </a:xfrm>
          <a:prstGeom prst="rect">
            <a:avLst/>
          </a:prstGeom>
        </p:spPr>
      </p:pic>
      <p:sp>
        <p:nvSpPr>
          <p:cNvPr id="6" name="テキスト ボックス 5">
            <a:extLst>
              <a:ext uri="{FF2B5EF4-FFF2-40B4-BE49-F238E27FC236}">
                <a16:creationId xmlns:a16="http://schemas.microsoft.com/office/drawing/2014/main" id="{D73E5B8A-2110-4175-80C2-81CF18363C10}"/>
              </a:ext>
            </a:extLst>
          </p:cNvPr>
          <p:cNvSpPr txBox="1"/>
          <p:nvPr/>
        </p:nvSpPr>
        <p:spPr>
          <a:xfrm>
            <a:off x="230660" y="1530532"/>
            <a:ext cx="2652583" cy="276999"/>
          </a:xfrm>
          <a:prstGeom prst="rect">
            <a:avLst/>
          </a:prstGeom>
          <a:noFill/>
        </p:spPr>
        <p:txBody>
          <a:bodyPr wrap="square" rtlCol="0">
            <a:spAutoFit/>
          </a:bodyPr>
          <a:lstStyle/>
          <a:p>
            <a:r>
              <a:rPr kumimoji="1" lang="ja-JP" altLang="en-US" sz="1200" b="1" dirty="0"/>
              <a:t>物質によらないレート方程式</a:t>
            </a:r>
          </a:p>
        </p:txBody>
      </p:sp>
      <p:pic>
        <p:nvPicPr>
          <p:cNvPr id="7" name="図 6">
            <a:extLst>
              <a:ext uri="{FF2B5EF4-FFF2-40B4-BE49-F238E27FC236}">
                <a16:creationId xmlns:a16="http://schemas.microsoft.com/office/drawing/2014/main" id="{C59B7D69-0A3A-4B82-91E8-76ED2EF82CEF}"/>
              </a:ext>
            </a:extLst>
          </p:cNvPr>
          <p:cNvPicPr>
            <a:picLocks noChangeAspect="1"/>
          </p:cNvPicPr>
          <p:nvPr/>
        </p:nvPicPr>
        <p:blipFill rotWithShape="1">
          <a:blip r:embed="rId4"/>
          <a:srcRect l="15406" t="46607" r="59459" b="45538"/>
          <a:stretch/>
        </p:blipFill>
        <p:spPr>
          <a:xfrm>
            <a:off x="333630" y="3136876"/>
            <a:ext cx="2446639" cy="430108"/>
          </a:xfrm>
          <a:prstGeom prst="rect">
            <a:avLst/>
          </a:prstGeom>
        </p:spPr>
      </p:pic>
      <p:pic>
        <p:nvPicPr>
          <p:cNvPr id="8" name="図 7">
            <a:extLst>
              <a:ext uri="{FF2B5EF4-FFF2-40B4-BE49-F238E27FC236}">
                <a16:creationId xmlns:a16="http://schemas.microsoft.com/office/drawing/2014/main" id="{FC9DA683-9F17-467D-9C53-50CAFCADE82C}"/>
              </a:ext>
            </a:extLst>
          </p:cNvPr>
          <p:cNvPicPr>
            <a:picLocks noChangeAspect="1"/>
          </p:cNvPicPr>
          <p:nvPr/>
        </p:nvPicPr>
        <p:blipFill rotWithShape="1">
          <a:blip r:embed="rId4"/>
          <a:srcRect l="15406" t="57396" r="59459" b="38391"/>
          <a:stretch/>
        </p:blipFill>
        <p:spPr>
          <a:xfrm>
            <a:off x="333631" y="3875904"/>
            <a:ext cx="2446639" cy="230660"/>
          </a:xfrm>
          <a:prstGeom prst="rect">
            <a:avLst/>
          </a:prstGeom>
        </p:spPr>
      </p:pic>
      <p:pic>
        <p:nvPicPr>
          <p:cNvPr id="9" name="図 8">
            <a:extLst>
              <a:ext uri="{FF2B5EF4-FFF2-40B4-BE49-F238E27FC236}">
                <a16:creationId xmlns:a16="http://schemas.microsoft.com/office/drawing/2014/main" id="{5EFFCA04-0438-47E5-939C-7E584FD044C0}"/>
              </a:ext>
            </a:extLst>
          </p:cNvPr>
          <p:cNvPicPr>
            <a:picLocks noChangeAspect="1"/>
          </p:cNvPicPr>
          <p:nvPr/>
        </p:nvPicPr>
        <p:blipFill rotWithShape="1">
          <a:blip r:embed="rId4"/>
          <a:srcRect l="15406" t="71238" r="59459" b="25045"/>
          <a:stretch/>
        </p:blipFill>
        <p:spPr>
          <a:xfrm>
            <a:off x="333630" y="4240065"/>
            <a:ext cx="2446639" cy="203543"/>
          </a:xfrm>
          <a:prstGeom prst="rect">
            <a:avLst/>
          </a:prstGeom>
        </p:spPr>
      </p:pic>
      <p:sp>
        <p:nvSpPr>
          <p:cNvPr id="10" name="テキスト ボックス 9">
            <a:extLst>
              <a:ext uri="{FF2B5EF4-FFF2-40B4-BE49-F238E27FC236}">
                <a16:creationId xmlns:a16="http://schemas.microsoft.com/office/drawing/2014/main" id="{2052466C-E170-40A8-AB0B-DDF532813F45}"/>
              </a:ext>
            </a:extLst>
          </p:cNvPr>
          <p:cNvSpPr txBox="1"/>
          <p:nvPr/>
        </p:nvSpPr>
        <p:spPr>
          <a:xfrm>
            <a:off x="230660" y="2866375"/>
            <a:ext cx="2652583" cy="276999"/>
          </a:xfrm>
          <a:prstGeom prst="rect">
            <a:avLst/>
          </a:prstGeom>
          <a:noFill/>
        </p:spPr>
        <p:txBody>
          <a:bodyPr wrap="square" rtlCol="0">
            <a:spAutoFit/>
          </a:bodyPr>
          <a:lstStyle/>
          <a:p>
            <a:r>
              <a:rPr kumimoji="1" lang="en-US" altLang="ja-JP" sz="1200" b="1" dirty="0"/>
              <a:t>Photon</a:t>
            </a:r>
            <a:r>
              <a:rPr kumimoji="1" lang="ja-JP" altLang="en-US" sz="1200" b="1" dirty="0"/>
              <a:t>が少ない場合</a:t>
            </a:r>
          </a:p>
        </p:txBody>
      </p:sp>
      <p:sp>
        <p:nvSpPr>
          <p:cNvPr id="11" name="テキスト ボックス 10">
            <a:extLst>
              <a:ext uri="{FF2B5EF4-FFF2-40B4-BE49-F238E27FC236}">
                <a16:creationId xmlns:a16="http://schemas.microsoft.com/office/drawing/2014/main" id="{0C5E6D5B-0331-4B4D-879C-567D3CB41B0C}"/>
              </a:ext>
            </a:extLst>
          </p:cNvPr>
          <p:cNvSpPr txBox="1"/>
          <p:nvPr/>
        </p:nvSpPr>
        <p:spPr>
          <a:xfrm>
            <a:off x="230657" y="3553220"/>
            <a:ext cx="2652583" cy="276999"/>
          </a:xfrm>
          <a:prstGeom prst="rect">
            <a:avLst/>
          </a:prstGeom>
          <a:noFill/>
        </p:spPr>
        <p:txBody>
          <a:bodyPr wrap="square" rtlCol="0">
            <a:spAutoFit/>
          </a:bodyPr>
          <a:lstStyle/>
          <a:p>
            <a:r>
              <a:rPr kumimoji="1" lang="en-US" altLang="ja-JP" sz="1200" b="1" dirty="0"/>
              <a:t>(3)</a:t>
            </a:r>
            <a:r>
              <a:rPr kumimoji="1" lang="ja-JP" altLang="en-US" sz="1200" b="1" dirty="0"/>
              <a:t>の解</a:t>
            </a:r>
          </a:p>
        </p:txBody>
      </p:sp>
      <p:pic>
        <p:nvPicPr>
          <p:cNvPr id="12" name="図 11">
            <a:extLst>
              <a:ext uri="{FF2B5EF4-FFF2-40B4-BE49-F238E27FC236}">
                <a16:creationId xmlns:a16="http://schemas.microsoft.com/office/drawing/2014/main" id="{143C8E51-2185-42E0-8C06-F3EACE88B771}"/>
              </a:ext>
            </a:extLst>
          </p:cNvPr>
          <p:cNvPicPr>
            <a:picLocks noChangeAspect="1"/>
          </p:cNvPicPr>
          <p:nvPr/>
        </p:nvPicPr>
        <p:blipFill rotWithShape="1">
          <a:blip r:embed="rId5"/>
          <a:srcRect l="50000" t="33754" r="23243" b="61943"/>
          <a:stretch/>
        </p:blipFill>
        <p:spPr>
          <a:xfrm>
            <a:off x="230657" y="4689390"/>
            <a:ext cx="2549612" cy="230661"/>
          </a:xfrm>
          <a:prstGeom prst="rect">
            <a:avLst/>
          </a:prstGeom>
        </p:spPr>
      </p:pic>
      <p:pic>
        <p:nvPicPr>
          <p:cNvPr id="13" name="図 12">
            <a:extLst>
              <a:ext uri="{FF2B5EF4-FFF2-40B4-BE49-F238E27FC236}">
                <a16:creationId xmlns:a16="http://schemas.microsoft.com/office/drawing/2014/main" id="{1D256F8A-8A94-4D97-A5CA-2BDC61F554EE}"/>
              </a:ext>
            </a:extLst>
          </p:cNvPr>
          <p:cNvPicPr>
            <a:picLocks noChangeAspect="1"/>
          </p:cNvPicPr>
          <p:nvPr/>
        </p:nvPicPr>
        <p:blipFill rotWithShape="1">
          <a:blip r:embed="rId5"/>
          <a:srcRect l="50000" t="45544" r="23243" b="50991"/>
          <a:stretch/>
        </p:blipFill>
        <p:spPr>
          <a:xfrm>
            <a:off x="230657" y="5186399"/>
            <a:ext cx="2549612" cy="185703"/>
          </a:xfrm>
          <a:prstGeom prst="rect">
            <a:avLst/>
          </a:prstGeom>
        </p:spPr>
      </p:pic>
      <p:sp>
        <p:nvSpPr>
          <p:cNvPr id="14" name="テキスト ボックス 13">
            <a:extLst>
              <a:ext uri="{FF2B5EF4-FFF2-40B4-BE49-F238E27FC236}">
                <a16:creationId xmlns:a16="http://schemas.microsoft.com/office/drawing/2014/main" id="{F71D9229-7351-4F31-A9C0-7416087E430E}"/>
              </a:ext>
            </a:extLst>
          </p:cNvPr>
          <p:cNvSpPr txBox="1"/>
          <p:nvPr/>
        </p:nvSpPr>
        <p:spPr>
          <a:xfrm>
            <a:off x="230657" y="4412391"/>
            <a:ext cx="2652583" cy="276999"/>
          </a:xfrm>
          <a:prstGeom prst="rect">
            <a:avLst/>
          </a:prstGeom>
          <a:noFill/>
        </p:spPr>
        <p:txBody>
          <a:bodyPr wrap="square" rtlCol="0">
            <a:spAutoFit/>
          </a:bodyPr>
          <a:lstStyle/>
          <a:p>
            <a:r>
              <a:rPr lang="ja-JP" altLang="en-US" sz="1200" b="1" dirty="0"/>
              <a:t>式変形</a:t>
            </a:r>
            <a:endParaRPr kumimoji="1" lang="ja-JP" altLang="en-US" sz="1200" b="1" dirty="0"/>
          </a:p>
        </p:txBody>
      </p:sp>
      <p:sp>
        <p:nvSpPr>
          <p:cNvPr id="15" name="テキスト ボックス 14">
            <a:extLst>
              <a:ext uri="{FF2B5EF4-FFF2-40B4-BE49-F238E27FC236}">
                <a16:creationId xmlns:a16="http://schemas.microsoft.com/office/drawing/2014/main" id="{4B451045-D436-425F-B84B-3DF1F88DD0FA}"/>
              </a:ext>
            </a:extLst>
          </p:cNvPr>
          <p:cNvSpPr txBox="1"/>
          <p:nvPr/>
        </p:nvSpPr>
        <p:spPr>
          <a:xfrm>
            <a:off x="230657" y="4920051"/>
            <a:ext cx="2652583" cy="276999"/>
          </a:xfrm>
          <a:prstGeom prst="rect">
            <a:avLst/>
          </a:prstGeom>
          <a:noFill/>
        </p:spPr>
        <p:txBody>
          <a:bodyPr wrap="square" rtlCol="0">
            <a:spAutoFit/>
          </a:bodyPr>
          <a:lstStyle/>
          <a:p>
            <a:r>
              <a:rPr kumimoji="1" lang="en-US" altLang="ja-JP" sz="1200" b="1" dirty="0" err="1"/>
              <a:t>T_rise</a:t>
            </a:r>
            <a:r>
              <a:rPr kumimoji="1" lang="ja-JP" altLang="en-US" sz="1200" b="1" dirty="0"/>
              <a:t>が分かれば</a:t>
            </a:r>
            <a:r>
              <a:rPr kumimoji="1" lang="en-US" altLang="ja-JP" sz="1200" b="1" dirty="0" err="1"/>
              <a:t>g_modal</a:t>
            </a:r>
            <a:r>
              <a:rPr kumimoji="1" lang="ja-JP" altLang="en-US" sz="1200" b="1" dirty="0"/>
              <a:t>が分かる</a:t>
            </a:r>
          </a:p>
        </p:txBody>
      </p:sp>
      <p:pic>
        <p:nvPicPr>
          <p:cNvPr id="16" name="図 15">
            <a:extLst>
              <a:ext uri="{FF2B5EF4-FFF2-40B4-BE49-F238E27FC236}">
                <a16:creationId xmlns:a16="http://schemas.microsoft.com/office/drawing/2014/main" id="{8E532267-0E1E-4997-867F-0FC05C0CA1B7}"/>
              </a:ext>
            </a:extLst>
          </p:cNvPr>
          <p:cNvPicPr>
            <a:picLocks noChangeAspect="1"/>
          </p:cNvPicPr>
          <p:nvPr/>
        </p:nvPicPr>
        <p:blipFill rotWithShape="1">
          <a:blip r:embed="rId6"/>
          <a:srcRect l="18513" t="23303" r="34865" b="7988"/>
          <a:stretch/>
        </p:blipFill>
        <p:spPr>
          <a:xfrm>
            <a:off x="3262183" y="1530532"/>
            <a:ext cx="5684108" cy="4712044"/>
          </a:xfrm>
          <a:prstGeom prst="rect">
            <a:avLst/>
          </a:prstGeom>
        </p:spPr>
      </p:pic>
      <p:sp>
        <p:nvSpPr>
          <p:cNvPr id="17" name="テキスト ボックス 16">
            <a:extLst>
              <a:ext uri="{FF2B5EF4-FFF2-40B4-BE49-F238E27FC236}">
                <a16:creationId xmlns:a16="http://schemas.microsoft.com/office/drawing/2014/main" id="{68EFE272-9538-413C-A481-B92591B861BF}"/>
              </a:ext>
            </a:extLst>
          </p:cNvPr>
          <p:cNvSpPr txBox="1"/>
          <p:nvPr/>
        </p:nvSpPr>
        <p:spPr>
          <a:xfrm>
            <a:off x="4209534" y="6142907"/>
            <a:ext cx="5008605" cy="646331"/>
          </a:xfrm>
          <a:prstGeom prst="rect">
            <a:avLst/>
          </a:prstGeom>
          <a:noFill/>
        </p:spPr>
        <p:txBody>
          <a:bodyPr wrap="square" rtlCol="0">
            <a:spAutoFit/>
          </a:bodyPr>
          <a:lstStyle/>
          <a:p>
            <a:r>
              <a:rPr kumimoji="1" lang="en-US" altLang="ja-JP" sz="1400" dirty="0"/>
              <a:t>3</a:t>
            </a:r>
            <a:r>
              <a:rPr kumimoji="1" lang="ja-JP" altLang="en-US" sz="1400" dirty="0"/>
              <a:t>種類の試料に対する光励起ＧＳ実験の結果</a:t>
            </a:r>
            <a:endParaRPr kumimoji="1" lang="en-US" altLang="ja-JP" sz="1400" dirty="0"/>
          </a:p>
          <a:p>
            <a:pPr marL="285750" indent="-285750">
              <a:buFont typeface="Arial" panose="020B0604020202020204" pitchFamily="34" charset="0"/>
              <a:buChar char="•"/>
            </a:pPr>
            <a:r>
              <a:rPr lang="ja-JP" altLang="en-US" sz="1100" dirty="0"/>
              <a:t>励起強度を上げるほど立ち上がりが遅くなりパルス幅が短くなっている</a:t>
            </a:r>
            <a:endParaRPr lang="en-US" altLang="ja-JP" sz="1100" dirty="0"/>
          </a:p>
          <a:p>
            <a:pPr marL="285750" indent="-285750">
              <a:buFont typeface="Arial" panose="020B0604020202020204" pitchFamily="34" charset="0"/>
              <a:buChar char="•"/>
            </a:pPr>
            <a:r>
              <a:rPr kumimoji="1" lang="ja-JP" altLang="en-US" sz="1100" dirty="0"/>
              <a:t>立ち上がりがシングルエクスポネンシャル</a:t>
            </a:r>
            <a:endParaRPr kumimoji="1" lang="ja-JP" altLang="en-US" sz="1050" dirty="0"/>
          </a:p>
        </p:txBody>
      </p:sp>
      <p:pic>
        <p:nvPicPr>
          <p:cNvPr id="18" name="図 17">
            <a:extLst>
              <a:ext uri="{FF2B5EF4-FFF2-40B4-BE49-F238E27FC236}">
                <a16:creationId xmlns:a16="http://schemas.microsoft.com/office/drawing/2014/main" id="{1B48C709-FB21-40D8-AD7F-0B42B08149C3}"/>
              </a:ext>
            </a:extLst>
          </p:cNvPr>
          <p:cNvPicPr>
            <a:picLocks noChangeAspect="1"/>
          </p:cNvPicPr>
          <p:nvPr/>
        </p:nvPicPr>
        <p:blipFill rotWithShape="1">
          <a:blip r:embed="rId7"/>
          <a:srcRect l="18581" t="53213" r="58379" b="19880"/>
          <a:stretch/>
        </p:blipFill>
        <p:spPr>
          <a:xfrm>
            <a:off x="8888625" y="1583724"/>
            <a:ext cx="2809103" cy="1845276"/>
          </a:xfrm>
          <a:prstGeom prst="rect">
            <a:avLst/>
          </a:prstGeom>
        </p:spPr>
      </p:pic>
      <p:sp>
        <p:nvSpPr>
          <p:cNvPr id="19" name="テキスト ボックス 18">
            <a:extLst>
              <a:ext uri="{FF2B5EF4-FFF2-40B4-BE49-F238E27FC236}">
                <a16:creationId xmlns:a16="http://schemas.microsoft.com/office/drawing/2014/main" id="{BA264B63-E8D4-4DA5-A3B7-099715C91A1D}"/>
              </a:ext>
            </a:extLst>
          </p:cNvPr>
          <p:cNvSpPr txBox="1"/>
          <p:nvPr/>
        </p:nvSpPr>
        <p:spPr>
          <a:xfrm>
            <a:off x="9020430" y="3382318"/>
            <a:ext cx="2751437" cy="738664"/>
          </a:xfrm>
          <a:prstGeom prst="rect">
            <a:avLst/>
          </a:prstGeom>
          <a:noFill/>
        </p:spPr>
        <p:txBody>
          <a:bodyPr wrap="square" rtlCol="0">
            <a:spAutoFit/>
          </a:bodyPr>
          <a:lstStyle/>
          <a:p>
            <a:r>
              <a:rPr kumimoji="1" lang="en-US" altLang="ja-JP" sz="1400" dirty="0"/>
              <a:t>Modal gain</a:t>
            </a:r>
            <a:r>
              <a:rPr kumimoji="1" lang="ja-JP" altLang="en-US" sz="1400" dirty="0"/>
              <a:t>対パルス幅</a:t>
            </a:r>
            <a:endParaRPr kumimoji="1" lang="en-US" altLang="ja-JP" sz="1400" dirty="0"/>
          </a:p>
          <a:p>
            <a:pPr marL="285750" indent="-285750">
              <a:buFont typeface="Arial" panose="020B0604020202020204" pitchFamily="34" charset="0"/>
              <a:buChar char="•"/>
            </a:pPr>
            <a:r>
              <a:rPr kumimoji="1" lang="en-US" altLang="ja-JP" sz="1400" dirty="0"/>
              <a:t>Gain</a:t>
            </a:r>
            <a:r>
              <a:rPr kumimoji="1" lang="ja-JP" altLang="en-US" sz="1400" dirty="0"/>
              <a:t>が大きいほど短くなる</a:t>
            </a:r>
            <a:endParaRPr kumimoji="1" lang="en-US" altLang="ja-JP" sz="1400" dirty="0"/>
          </a:p>
          <a:p>
            <a:pPr marL="285750" indent="-285750">
              <a:buFont typeface="Arial" panose="020B0604020202020204" pitchFamily="34" charset="0"/>
              <a:buChar char="•"/>
            </a:pPr>
            <a:endParaRPr kumimoji="1" lang="ja-JP" altLang="en-US" sz="1400" dirty="0"/>
          </a:p>
        </p:txBody>
      </p:sp>
    </p:spTree>
    <p:extLst>
      <p:ext uri="{BB962C8B-B14F-4D97-AF65-F5344CB8AC3E}">
        <p14:creationId xmlns:p14="http://schemas.microsoft.com/office/powerpoint/2010/main" val="22773372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5" id="{6B19F570-F6C8-4940-96BF-4925235F4F53}" vid="{74801397-0A38-42A7-B63F-B6D964309B99}"/>
    </a:ext>
  </a:extLst>
</a:theme>
</file>

<file path=docProps/app.xml><?xml version="1.0" encoding="utf-8"?>
<Properties xmlns="http://schemas.openxmlformats.org/officeDocument/2006/extended-properties" xmlns:vt="http://schemas.openxmlformats.org/officeDocument/2006/docPropsVTypes">
  <Template>Arial＆MSゴシック</Template>
  <TotalTime>22949</TotalTime>
  <Words>260</Words>
  <Application>Microsoft Office PowerPoint</Application>
  <PresentationFormat>ワイド画面</PresentationFormat>
  <Paragraphs>27</Paragraphs>
  <Slides>3</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3</vt:i4>
      </vt:variant>
    </vt:vector>
  </HeadingPairs>
  <TitlesOfParts>
    <vt:vector size="6" baseType="lpstr">
      <vt:lpstr>ＭＳ ゴシック</vt:lpstr>
      <vt:lpstr>Arial</vt:lpstr>
      <vt:lpstr>Office テーマ</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dc:creator>
  <cp:lastModifiedBy>N</cp:lastModifiedBy>
  <cp:revision>9</cp:revision>
  <dcterms:created xsi:type="dcterms:W3CDTF">2018-04-16T06:31:44Z</dcterms:created>
  <dcterms:modified xsi:type="dcterms:W3CDTF">2018-10-09T10:47:46Z</dcterms:modified>
</cp:coreProperties>
</file>